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256" r:id="rId2"/>
    <p:sldId id="269" r:id="rId3"/>
    <p:sldId id="270" r:id="rId4"/>
    <p:sldId id="271" r:id="rId5"/>
    <p:sldId id="272" r:id="rId6"/>
  </p:sldIdLst>
  <p:sldSz cx="18288000" cy="10287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Poppins" panose="00000500000000000000" pitchFamily="2" charset="0"/>
      <p:regular r:id="rId12"/>
      <p:bold r:id="rId13"/>
      <p:italic r:id="rId14"/>
      <p:boldItalic r:id="rId15"/>
    </p:embeddedFont>
    <p:embeddedFont>
      <p:font typeface="Segoe UI" panose="020B0502040204020203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8F91"/>
    <a:srgbClr val="37858D"/>
    <a:srgbClr val="82C7CE"/>
    <a:srgbClr val="2830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64" autoAdjust="0"/>
    <p:restoredTop sz="94622" autoAdjust="0"/>
  </p:normalViewPr>
  <p:slideViewPr>
    <p:cSldViewPr>
      <p:cViewPr varScale="1">
        <p:scale>
          <a:sx n="77" d="100"/>
          <a:sy n="77" d="100"/>
        </p:scale>
        <p:origin x="82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tableStyles" Target="tableStyle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2734AC-B3FC-4F97-99FC-19B910AA04F3}" type="datetimeFigureOut">
              <a:rPr lang="en-US" smtClean="0"/>
              <a:t>6/6/2023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59F162-BFE1-4BEC-83DE-D74DCB4E643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474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41852" r="10833" b="37407"/>
          <a:stretch/>
        </p:blipFill>
        <p:spPr>
          <a:xfrm>
            <a:off x="228600" y="266700"/>
            <a:ext cx="4713362" cy="1289125"/>
          </a:xfrm>
          <a:prstGeom prst="rect">
            <a:avLst/>
          </a:prstGeom>
        </p:spPr>
      </p:pic>
      <p:pic>
        <p:nvPicPr>
          <p:cNvPr id="1028" name="Picture 4" descr="Efetivo de Rebanho bovino">
            <a:extLst>
              <a:ext uri="{FF2B5EF4-FFF2-40B4-BE49-F238E27FC236}">
                <a16:creationId xmlns:a16="http://schemas.microsoft.com/office/drawing/2014/main" id="{9DA527BA-000E-B41C-38E3-00C1DA546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477" y="4231778"/>
            <a:ext cx="5453285" cy="18234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B7DA018F-BBBF-7FAC-0633-3EE8E412B1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7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851884" y="941726"/>
            <a:ext cx="7282998" cy="783205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4A4FCC6-5106-BA8C-A6B2-74D4B6A8F8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227" y="5983"/>
            <a:ext cx="18285714" cy="10285714"/>
          </a:xfrm>
          <a:prstGeom prst="rect">
            <a:avLst/>
          </a:prstGeom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A592DD40-2E1B-AF8E-ADB2-8CC97CF1A511}"/>
              </a:ext>
            </a:extLst>
          </p:cNvPr>
          <p:cNvSpPr txBox="1"/>
          <p:nvPr/>
        </p:nvSpPr>
        <p:spPr>
          <a:xfrm>
            <a:off x="1600200" y="452299"/>
            <a:ext cx="14684719" cy="6465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80"/>
              </a:lnSpc>
            </a:pPr>
            <a:r>
              <a:rPr lang="pt-BR" sz="4880" b="1" dirty="0">
                <a:solidFill>
                  <a:srgbClr val="283035"/>
                </a:solidFill>
                <a:latin typeface="Poppins" panose="020B0604020202020204" charset="0"/>
                <a:ea typeface="Yu Gothic UI Semibold" panose="020B0700000000000000" pitchFamily="34" charset="-128"/>
                <a:cs typeface="Poppins" panose="020B0604020202020204" charset="0"/>
              </a:rPr>
              <a:t>Ata de Registro – Melhoria de Comunicação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6A07F18-8BA7-3024-C20E-24853182CFA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4" t="21852" r="14445" b="25556"/>
          <a:stretch/>
        </p:blipFill>
        <p:spPr>
          <a:xfrm>
            <a:off x="304800" y="349164"/>
            <a:ext cx="1013624" cy="749659"/>
          </a:xfrm>
          <a:prstGeom prst="rect">
            <a:avLst/>
          </a:prstGeom>
        </p:spPr>
      </p:pic>
      <p:pic>
        <p:nvPicPr>
          <p:cNvPr id="9" name="Imagem 8" descr="Mapa&#10;&#10;Descrição gerada automaticamente">
            <a:extLst>
              <a:ext uri="{FF2B5EF4-FFF2-40B4-BE49-F238E27FC236}">
                <a16:creationId xmlns:a16="http://schemas.microsoft.com/office/drawing/2014/main" id="{2C4FB684-1117-FC9C-BA82-E5B5EB9A255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376" b="92461" l="11268" r="88632">
                        <a14:foregroundMark x1="33702" y1="89616" x2="60262" y2="92461"/>
                        <a14:foregroundMark x1="60262" y1="92461" x2="62676" y2="893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" t="2801" r="1710" b="1067"/>
          <a:stretch/>
        </p:blipFill>
        <p:spPr>
          <a:xfrm>
            <a:off x="4330699" y="1333500"/>
            <a:ext cx="9626602" cy="6776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784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B7DA018F-BBBF-7FAC-0633-3EE8E412B1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7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851884" y="941726"/>
            <a:ext cx="7282998" cy="783205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4A4FCC6-5106-BA8C-A6B2-74D4B6A8F8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227" y="5983"/>
            <a:ext cx="18285714" cy="10285714"/>
          </a:xfrm>
          <a:prstGeom prst="rect">
            <a:avLst/>
          </a:prstGeom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A592DD40-2E1B-AF8E-ADB2-8CC97CF1A511}"/>
              </a:ext>
            </a:extLst>
          </p:cNvPr>
          <p:cNvSpPr txBox="1"/>
          <p:nvPr/>
        </p:nvSpPr>
        <p:spPr>
          <a:xfrm>
            <a:off x="1628443" y="499373"/>
            <a:ext cx="14684719" cy="6651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80"/>
              </a:lnSpc>
            </a:pPr>
            <a:r>
              <a:rPr lang="pt-BR" sz="5400" b="1" dirty="0">
                <a:solidFill>
                  <a:srgbClr val="283035"/>
                </a:solidFill>
                <a:latin typeface="Poppins" panose="020B0604020202020204" charset="0"/>
                <a:ea typeface="Yu Gothic UI Semibold" panose="020B0700000000000000" pitchFamily="34" charset="-128"/>
                <a:cs typeface="Poppins" panose="020B0604020202020204" charset="0"/>
              </a:rPr>
              <a:t>Pontos  Relevantes da ATA: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6A07F18-8BA7-3024-C20E-24853182CFA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4" t="21852" r="14445" b="25556"/>
          <a:stretch/>
        </p:blipFill>
        <p:spPr>
          <a:xfrm>
            <a:off x="304800" y="349164"/>
            <a:ext cx="1013624" cy="749659"/>
          </a:xfrm>
          <a:prstGeom prst="rect">
            <a:avLst/>
          </a:prstGeom>
        </p:spPr>
      </p:pic>
      <p:pic>
        <p:nvPicPr>
          <p:cNvPr id="9" name="Imagem 8" descr="Mapa&#10;&#10;Descrição gerada automaticamente">
            <a:extLst>
              <a:ext uri="{FF2B5EF4-FFF2-40B4-BE49-F238E27FC236}">
                <a16:creationId xmlns:a16="http://schemas.microsoft.com/office/drawing/2014/main" id="{2C4FB684-1117-FC9C-BA82-E5B5EB9A255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376" b="92461" l="11268" r="88632">
                        <a14:foregroundMark x1="33702" y1="89616" x2="60262" y2="92461"/>
                        <a14:foregroundMark x1="60262" y1="92461" x2="62676" y2="893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" t="2801" r="1710" b="1067"/>
          <a:stretch/>
        </p:blipFill>
        <p:spPr>
          <a:xfrm>
            <a:off x="438411" y="3426940"/>
            <a:ext cx="4876800" cy="3433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32B019FE-D611-CC3A-96E2-311688E0122B}"/>
              </a:ext>
            </a:extLst>
          </p:cNvPr>
          <p:cNvSpPr txBox="1"/>
          <p:nvPr/>
        </p:nvSpPr>
        <p:spPr>
          <a:xfrm>
            <a:off x="5315211" y="3091647"/>
            <a:ext cx="11691774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96000" indent="-457200">
              <a:buFont typeface="Arial" panose="020B0604020202020204" pitchFamily="34" charset="0"/>
              <a:buChar char="•"/>
            </a:pPr>
            <a:r>
              <a:rPr lang="pt-BR" sz="3000" b="1" i="0" dirty="0">
                <a:solidFill>
                  <a:srgbClr val="2C8F91"/>
                </a:solidFill>
                <a:effectLst/>
                <a:latin typeface="Segoe UI" panose="020B0502040204020203" pitchFamily="34" charset="0"/>
              </a:rPr>
              <a:t>Aumento da eficiência de comunicação para os servidores do estado</a:t>
            </a:r>
            <a:br>
              <a:rPr lang="pt-BR" sz="3000" b="1" i="0" dirty="0">
                <a:solidFill>
                  <a:srgbClr val="2C8F91"/>
                </a:solidFill>
                <a:effectLst/>
                <a:latin typeface="Segoe UI" panose="020B0502040204020203" pitchFamily="34" charset="0"/>
              </a:rPr>
            </a:br>
            <a:endParaRPr lang="pt-BR" sz="3000" b="1" i="0" dirty="0">
              <a:solidFill>
                <a:srgbClr val="2C8F91"/>
              </a:solidFill>
              <a:effectLst/>
              <a:latin typeface="Segoe UI" panose="020B0502040204020203" pitchFamily="34" charset="0"/>
            </a:endParaRPr>
          </a:p>
          <a:p>
            <a:pPr marL="396000" indent="-457200">
              <a:buFont typeface="Arial" panose="020B0604020202020204" pitchFamily="34" charset="0"/>
              <a:buChar char="•"/>
            </a:pPr>
            <a:r>
              <a:rPr lang="pt-BR" sz="3000" b="1" i="0" dirty="0">
                <a:solidFill>
                  <a:srgbClr val="2C8F91"/>
                </a:solidFill>
                <a:effectLst/>
                <a:latin typeface="Segoe UI" panose="020B0502040204020203" pitchFamily="34" charset="0"/>
              </a:rPr>
              <a:t> Presença em 100% dos municípios devido a tecnologia aplicada</a:t>
            </a:r>
          </a:p>
          <a:p>
            <a:pPr marL="396000" indent="-457200">
              <a:buFont typeface="Arial" panose="020B0604020202020204" pitchFamily="34" charset="0"/>
              <a:buChar char="•"/>
            </a:pPr>
            <a:endParaRPr lang="pt-BR" sz="3000" b="1" i="0" dirty="0">
              <a:solidFill>
                <a:srgbClr val="2C8F91"/>
              </a:solidFill>
              <a:effectLst/>
              <a:latin typeface="Segoe UI" panose="020B0502040204020203" pitchFamily="34" charset="0"/>
            </a:endParaRPr>
          </a:p>
          <a:p>
            <a:pPr marL="396000" indent="-457200">
              <a:buFont typeface="Arial" panose="020B0604020202020204" pitchFamily="34" charset="0"/>
              <a:buChar char="•"/>
            </a:pPr>
            <a:r>
              <a:rPr lang="pt-BR" sz="3000" b="1" i="0" dirty="0">
                <a:solidFill>
                  <a:srgbClr val="2C8F91"/>
                </a:solidFill>
                <a:effectLst/>
                <a:latin typeface="Segoe UI" panose="020B0502040204020203" pitchFamily="34" charset="0"/>
              </a:rPr>
              <a:t> Custo zero dos ativos (comodato)</a:t>
            </a:r>
          </a:p>
          <a:p>
            <a:pPr marL="396000" indent="-457200">
              <a:buFont typeface="Arial" panose="020B0604020202020204" pitchFamily="34" charset="0"/>
              <a:buChar char="•"/>
            </a:pPr>
            <a:endParaRPr lang="pt-BR" sz="3000" b="1" i="0" dirty="0">
              <a:solidFill>
                <a:srgbClr val="2C8F91"/>
              </a:solidFill>
              <a:effectLst/>
              <a:latin typeface="Segoe UI" panose="020B0502040204020203" pitchFamily="34" charset="0"/>
            </a:endParaRPr>
          </a:p>
          <a:p>
            <a:pPr marL="396000" indent="-457200">
              <a:buFont typeface="Arial" panose="020B0604020202020204" pitchFamily="34" charset="0"/>
              <a:buChar char="•"/>
            </a:pPr>
            <a:r>
              <a:rPr lang="pt-BR" sz="3000" b="1" i="0" dirty="0">
                <a:solidFill>
                  <a:srgbClr val="2C8F91"/>
                </a:solidFill>
                <a:effectLst/>
                <a:latin typeface="Segoe UI" panose="020B0502040204020203" pitchFamily="34" charset="0"/>
              </a:rPr>
              <a:t>Ampliação da telefonia para atender demandas represadas e futuras</a:t>
            </a:r>
          </a:p>
          <a:p>
            <a:pPr marL="396000" indent="-457200">
              <a:buFont typeface="Arial" panose="020B0604020202020204" pitchFamily="34" charset="0"/>
              <a:buChar char="•"/>
            </a:pPr>
            <a:endParaRPr lang="pt-BR" sz="2800" b="1" i="0" dirty="0">
              <a:solidFill>
                <a:srgbClr val="2C8F91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475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B7DA018F-BBBF-7FAC-0633-3EE8E412B1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7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851884" y="941726"/>
            <a:ext cx="7282998" cy="783205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4A4FCC6-5106-BA8C-A6B2-74D4B6A8F8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227" y="5983"/>
            <a:ext cx="18285714" cy="10285714"/>
          </a:xfrm>
          <a:prstGeom prst="rect">
            <a:avLst/>
          </a:prstGeom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A592DD40-2E1B-AF8E-ADB2-8CC97CF1A511}"/>
              </a:ext>
            </a:extLst>
          </p:cNvPr>
          <p:cNvSpPr txBox="1"/>
          <p:nvPr/>
        </p:nvSpPr>
        <p:spPr>
          <a:xfrm>
            <a:off x="1652451" y="278681"/>
            <a:ext cx="14684719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5400" b="1" i="0" dirty="0">
                <a:effectLst/>
                <a:latin typeface="Segoe UI" panose="020B0502040204020203" pitchFamily="34" charset="0"/>
              </a:rPr>
              <a:t>Premissas para preenchimento da Tabela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6A07F18-8BA7-3024-C20E-24853182CFA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4" t="21852" r="14445" b="25556"/>
          <a:stretch/>
        </p:blipFill>
        <p:spPr>
          <a:xfrm>
            <a:off x="304800" y="349164"/>
            <a:ext cx="1013624" cy="749659"/>
          </a:xfrm>
          <a:prstGeom prst="rect">
            <a:avLst/>
          </a:prstGeom>
        </p:spPr>
      </p:pic>
      <p:pic>
        <p:nvPicPr>
          <p:cNvPr id="9" name="Imagem 8" descr="Mapa&#10;&#10;Descrição gerada automaticamente">
            <a:extLst>
              <a:ext uri="{FF2B5EF4-FFF2-40B4-BE49-F238E27FC236}">
                <a16:creationId xmlns:a16="http://schemas.microsoft.com/office/drawing/2014/main" id="{2C4FB684-1117-FC9C-BA82-E5B5EB9A255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376" b="92461" l="11268" r="88632">
                        <a14:foregroundMark x1="33702" y1="89616" x2="60262" y2="92461"/>
                        <a14:foregroundMark x1="60262" y1="92461" x2="62676" y2="893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" t="2801" r="1710" b="1067"/>
          <a:stretch/>
        </p:blipFill>
        <p:spPr>
          <a:xfrm>
            <a:off x="304800" y="2933700"/>
            <a:ext cx="4876800" cy="3433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32B019FE-D611-CC3A-96E2-311688E0122B}"/>
              </a:ext>
            </a:extLst>
          </p:cNvPr>
          <p:cNvSpPr txBox="1"/>
          <p:nvPr/>
        </p:nvSpPr>
        <p:spPr>
          <a:xfrm>
            <a:off x="5647496" y="3178567"/>
            <a:ext cx="11691774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96000" indent="-457200">
              <a:buFont typeface="Arial" panose="020B0604020202020204" pitchFamily="34" charset="0"/>
              <a:buChar char="•"/>
            </a:pPr>
            <a:r>
              <a:rPr lang="pt-BR" sz="3000" b="1" i="0" dirty="0">
                <a:solidFill>
                  <a:srgbClr val="2C8F91"/>
                </a:solidFill>
                <a:effectLst/>
                <a:latin typeface="Segoe UI" panose="020B0502040204020203" pitchFamily="34" charset="0"/>
              </a:rPr>
              <a:t>100% dos endereços capital e interior</a:t>
            </a:r>
          </a:p>
          <a:p>
            <a:pPr marL="396000" indent="-457200">
              <a:buFont typeface="Arial" panose="020B0604020202020204" pitchFamily="34" charset="0"/>
              <a:buChar char="•"/>
            </a:pPr>
            <a:endParaRPr lang="pt-BR" sz="3000" b="1" i="0" dirty="0">
              <a:solidFill>
                <a:srgbClr val="2C8F91"/>
              </a:solidFill>
              <a:effectLst/>
              <a:latin typeface="Segoe UI" panose="020B0502040204020203" pitchFamily="34" charset="0"/>
            </a:endParaRPr>
          </a:p>
          <a:p>
            <a:pPr marL="396000" indent="-457200">
              <a:buFont typeface="Arial" panose="020B0604020202020204" pitchFamily="34" charset="0"/>
              <a:buChar char="•"/>
            </a:pPr>
            <a:r>
              <a:rPr lang="pt-BR" sz="3000" b="1" i="0" dirty="0">
                <a:solidFill>
                  <a:srgbClr val="2C8F91"/>
                </a:solidFill>
                <a:effectLst/>
                <a:latin typeface="Segoe UI" panose="020B0502040204020203" pitchFamily="34" charset="0"/>
              </a:rPr>
              <a:t>Nome dos servidores ou números dos ramais existentes</a:t>
            </a:r>
          </a:p>
          <a:p>
            <a:pPr marL="396000" indent="-457200">
              <a:buFont typeface="Arial" panose="020B0604020202020204" pitchFamily="34" charset="0"/>
              <a:buChar char="•"/>
            </a:pPr>
            <a:endParaRPr lang="pt-BR" sz="3000" b="1" i="0" dirty="0">
              <a:solidFill>
                <a:srgbClr val="2C8F91"/>
              </a:solidFill>
              <a:effectLst/>
              <a:latin typeface="Segoe UI" panose="020B0502040204020203" pitchFamily="34" charset="0"/>
            </a:endParaRPr>
          </a:p>
          <a:p>
            <a:pPr marL="396000" indent="-457200">
              <a:buFont typeface="Arial" panose="020B0604020202020204" pitchFamily="34" charset="0"/>
              <a:buChar char="•"/>
            </a:pPr>
            <a:r>
              <a:rPr lang="pt-BR" sz="3000" b="1" i="0" dirty="0">
                <a:solidFill>
                  <a:srgbClr val="2C8F91"/>
                </a:solidFill>
                <a:effectLst/>
                <a:latin typeface="Segoe UI" panose="020B0502040204020203" pitchFamily="34" charset="0"/>
              </a:rPr>
              <a:t>Visão de crescimento dos usuários</a:t>
            </a:r>
          </a:p>
          <a:p>
            <a:pPr marL="396000" indent="-457200">
              <a:buFont typeface="Arial" panose="020B0604020202020204" pitchFamily="34" charset="0"/>
              <a:buChar char="•"/>
            </a:pPr>
            <a:endParaRPr lang="pt-BR" sz="3000" b="1" i="0" dirty="0">
              <a:solidFill>
                <a:srgbClr val="2C8F91"/>
              </a:solidFill>
              <a:effectLst/>
              <a:latin typeface="Segoe UI" panose="020B0502040204020203" pitchFamily="34" charset="0"/>
            </a:endParaRPr>
          </a:p>
          <a:p>
            <a:pPr marL="396000" indent="-457200">
              <a:buFont typeface="Arial" panose="020B0604020202020204" pitchFamily="34" charset="0"/>
              <a:buChar char="•"/>
            </a:pPr>
            <a:r>
              <a:rPr lang="pt-BR" sz="3000" b="1" i="0" dirty="0">
                <a:solidFill>
                  <a:srgbClr val="2C8F91"/>
                </a:solidFill>
                <a:effectLst/>
                <a:latin typeface="Segoe UI" panose="020B0502040204020203" pitchFamily="34" charset="0"/>
              </a:rPr>
              <a:t> Contas telefônicas atuais</a:t>
            </a:r>
          </a:p>
          <a:p>
            <a:pPr marL="396000" indent="-457200">
              <a:buFont typeface="Arial" panose="020B0604020202020204" pitchFamily="34" charset="0"/>
              <a:buChar char="•"/>
            </a:pPr>
            <a:endParaRPr lang="pt-BR" sz="2800" b="1" i="0" dirty="0">
              <a:solidFill>
                <a:srgbClr val="2C8F91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663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B7DA018F-BBBF-7FAC-0633-3EE8E412B1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7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851884" y="941726"/>
            <a:ext cx="7282998" cy="783205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4A4FCC6-5106-BA8C-A6B2-74D4B6A8F8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2" y="1286"/>
            <a:ext cx="18285714" cy="1028571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6A07F18-8BA7-3024-C20E-24853182CFA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4" t="21852" r="14445" b="25556"/>
          <a:stretch/>
        </p:blipFill>
        <p:spPr>
          <a:xfrm>
            <a:off x="304800" y="349164"/>
            <a:ext cx="1013624" cy="749659"/>
          </a:xfrm>
          <a:prstGeom prst="rect">
            <a:avLst/>
          </a:prstGeom>
        </p:spPr>
      </p:pic>
      <p:pic>
        <p:nvPicPr>
          <p:cNvPr id="9" name="Imagem 8" descr="Mapa&#10;&#10;Descrição gerada automaticamente">
            <a:extLst>
              <a:ext uri="{FF2B5EF4-FFF2-40B4-BE49-F238E27FC236}">
                <a16:creationId xmlns:a16="http://schemas.microsoft.com/office/drawing/2014/main" id="{2C4FB684-1117-FC9C-BA82-E5B5EB9A255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376" b="92461" l="11268" r="88632">
                        <a14:foregroundMark x1="33702" y1="89616" x2="60262" y2="92461"/>
                        <a14:foregroundMark x1="60262" y1="92461" x2="62676" y2="893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0" t="2801" r="1710" b="1067"/>
          <a:stretch/>
        </p:blipFill>
        <p:spPr>
          <a:xfrm>
            <a:off x="304800" y="2933700"/>
            <a:ext cx="4876800" cy="3433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32B019FE-D611-CC3A-96E2-311688E0122B}"/>
              </a:ext>
            </a:extLst>
          </p:cNvPr>
          <p:cNvSpPr txBox="1"/>
          <p:nvPr/>
        </p:nvSpPr>
        <p:spPr>
          <a:xfrm>
            <a:off x="5647496" y="4173206"/>
            <a:ext cx="11691774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b="1" dirty="0">
                <a:solidFill>
                  <a:srgbClr val="2C8F91"/>
                </a:solidFill>
                <a:latin typeface="Segoe UI" panose="020B0502040204020203" pitchFamily="34" charset="0"/>
              </a:rPr>
              <a:t>E-mail:</a:t>
            </a:r>
            <a:r>
              <a:rPr lang="pt-BR" sz="3600" b="1" dirty="0">
                <a:latin typeface="Segoe UI" panose="020B0502040204020203" pitchFamily="34" charset="0"/>
              </a:rPr>
              <a:t> g</a:t>
            </a:r>
            <a:r>
              <a:rPr lang="pt-BR" sz="3600" b="1" i="0" dirty="0">
                <a:effectLst/>
                <a:latin typeface="Segoe UI" panose="020B0502040204020203" pitchFamily="34" charset="0"/>
              </a:rPr>
              <a:t>overnodopara@metodotelecom</a:t>
            </a:r>
            <a:r>
              <a:rPr lang="pt-BR" sz="3600" b="1" dirty="0">
                <a:latin typeface="Segoe UI" panose="020B0502040204020203" pitchFamily="34" charset="0"/>
              </a:rPr>
              <a:t>.com.br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pt-BR" sz="3600" b="1" dirty="0">
              <a:solidFill>
                <a:srgbClr val="2C8F91"/>
              </a:solidFill>
              <a:latin typeface="Segoe UI" panose="020B0502040204020203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b="1" dirty="0">
                <a:solidFill>
                  <a:srgbClr val="2C8F91"/>
                </a:solidFill>
                <a:latin typeface="Segoe UI" panose="020B0502040204020203" pitchFamily="34" charset="0"/>
              </a:rPr>
              <a:t>Pessoas de Contato: </a:t>
            </a:r>
            <a:r>
              <a:rPr lang="pt-BR" sz="3600" b="1" dirty="0">
                <a:latin typeface="Segoe UI" panose="020B0502040204020203" pitchFamily="34" charset="0"/>
              </a:rPr>
              <a:t>Marcia Moreira e Livia Lessa</a:t>
            </a:r>
          </a:p>
          <a:p>
            <a:pPr marL="396000" indent="-457200">
              <a:buFont typeface="Arial" panose="020B0604020202020204" pitchFamily="34" charset="0"/>
              <a:buChar char="•"/>
            </a:pPr>
            <a:endParaRPr lang="pt-BR" sz="2800" b="1" i="0" dirty="0">
              <a:effectLst/>
              <a:latin typeface="Segoe UI" panose="020B0502040204020203" pitchFamily="34" charset="0"/>
            </a:endParaRPr>
          </a:p>
        </p:txBody>
      </p:sp>
      <p:sp>
        <p:nvSpPr>
          <p:cNvPr id="3" name="TextBox 12">
            <a:extLst>
              <a:ext uri="{FF2B5EF4-FFF2-40B4-BE49-F238E27FC236}">
                <a16:creationId xmlns:a16="http://schemas.microsoft.com/office/drawing/2014/main" id="{10B6474A-BA99-AE6F-0686-6607BBDAD3EE}"/>
              </a:ext>
            </a:extLst>
          </p:cNvPr>
          <p:cNvSpPr txBox="1"/>
          <p:nvPr/>
        </p:nvSpPr>
        <p:spPr>
          <a:xfrm>
            <a:off x="1652451" y="360159"/>
            <a:ext cx="15873549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4800" b="1" i="0" dirty="0">
                <a:effectLst/>
                <a:latin typeface="Segoe UI" panose="020B0502040204020203" pitchFamily="34" charset="0"/>
              </a:rPr>
              <a:t>Apoio do Preenchimento da Tabela</a:t>
            </a:r>
          </a:p>
        </p:txBody>
      </p:sp>
    </p:spTree>
    <p:extLst>
      <p:ext uri="{BB962C8B-B14F-4D97-AF65-F5344CB8AC3E}">
        <p14:creationId xmlns:p14="http://schemas.microsoft.com/office/powerpoint/2010/main" val="2070754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1480</TotalTime>
  <Words>103</Words>
  <Application>Microsoft Office PowerPoint</Application>
  <PresentationFormat>Personalizar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0" baseType="lpstr">
      <vt:lpstr>Segoe UI</vt:lpstr>
      <vt:lpstr>Poppins</vt:lpstr>
      <vt:lpstr>Calibri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Destaques rápidos do Webex</dc:title>
  <dc:creator>Pedro Costa</dc:creator>
  <cp:lastModifiedBy>Hilma Bernadete Neves Marques</cp:lastModifiedBy>
  <cp:revision>162</cp:revision>
  <dcterms:created xsi:type="dcterms:W3CDTF">2006-08-16T00:00:00Z</dcterms:created>
  <dcterms:modified xsi:type="dcterms:W3CDTF">2023-06-06T17:11:38Z</dcterms:modified>
  <dc:identifier>DAFV-CfvlEA</dc:identifier>
</cp:coreProperties>
</file>